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3" r:id="rId4"/>
    <p:sldId id="274" r:id="rId5"/>
    <p:sldId id="258" r:id="rId6"/>
    <p:sldId id="260" r:id="rId7"/>
    <p:sldId id="262" r:id="rId8"/>
    <p:sldId id="263" r:id="rId9"/>
    <p:sldId id="264" r:id="rId10"/>
    <p:sldId id="259" r:id="rId11"/>
    <p:sldId id="261" r:id="rId12"/>
    <p:sldId id="265" r:id="rId13"/>
    <p:sldId id="266" r:id="rId14"/>
    <p:sldId id="267" r:id="rId15"/>
    <p:sldId id="268" r:id="rId16"/>
    <p:sldId id="269" r:id="rId17"/>
    <p:sldId id="270" r:id="rId18"/>
    <p:sldId id="271" r:id="rId19"/>
    <p:sldId id="272" r:id="rId20"/>
    <p:sldId id="276" r:id="rId21"/>
    <p:sldId id="277" r:id="rId22"/>
    <p:sldId id="27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88"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x-none"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x-none"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x-none"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x-none"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10/08/20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10/08/20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10/08/20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10/08/20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10/08/20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x-none"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x-none"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10/08/20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x-none"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10/08/20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ehdi.abbas92@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Emergence of Sociology</a:t>
            </a:r>
            <a:endParaRPr lang="en-US" dirty="0"/>
          </a:p>
        </p:txBody>
      </p:sp>
      <p:sp>
        <p:nvSpPr>
          <p:cNvPr id="3" name="Subtitle 2"/>
          <p:cNvSpPr>
            <a:spLocks noGrp="1"/>
          </p:cNvSpPr>
          <p:nvPr>
            <p:ph type="subTitle" idx="1"/>
          </p:nvPr>
        </p:nvSpPr>
        <p:spPr>
          <a:xfrm>
            <a:off x="1635633" y="3405100"/>
            <a:ext cx="6400800" cy="1662199"/>
          </a:xfrm>
        </p:spPr>
        <p:txBody>
          <a:bodyPr>
            <a:normAutofit lnSpcReduction="10000"/>
          </a:bodyPr>
          <a:lstStyle/>
          <a:p>
            <a:pPr algn="r"/>
            <a:r>
              <a:rPr lang="en-US" dirty="0" smtClean="0"/>
              <a:t>Dr. Syed Mehdi Abbas </a:t>
            </a:r>
            <a:r>
              <a:rPr lang="en-US" dirty="0" err="1" smtClean="0"/>
              <a:t>Zaidi</a:t>
            </a:r>
            <a:endParaRPr lang="en-US" dirty="0" smtClean="0"/>
          </a:p>
          <a:p>
            <a:pPr algn="r"/>
            <a:r>
              <a:rPr lang="en-US" sz="1800" dirty="0" smtClean="0"/>
              <a:t>Associate Professor</a:t>
            </a:r>
          </a:p>
          <a:p>
            <a:pPr algn="r"/>
            <a:r>
              <a:rPr lang="en-US" sz="1400" dirty="0" smtClean="0"/>
              <a:t>Department of Sociology</a:t>
            </a:r>
          </a:p>
          <a:p>
            <a:pPr algn="r"/>
            <a:r>
              <a:rPr lang="en-US" sz="1400" dirty="0" smtClean="0"/>
              <a:t>Shia PG College, </a:t>
            </a:r>
            <a:r>
              <a:rPr lang="en-US" sz="1400" dirty="0" err="1" smtClean="0"/>
              <a:t>Lucknow</a:t>
            </a:r>
            <a:endParaRPr lang="en-US" sz="1400" dirty="0" smtClean="0"/>
          </a:p>
          <a:p>
            <a:pPr algn="r"/>
            <a:r>
              <a:rPr lang="en-US" sz="1400" dirty="0" smtClean="0"/>
              <a:t>Email id: </a:t>
            </a:r>
            <a:r>
              <a:rPr lang="en-US" sz="1400" dirty="0" smtClean="0">
                <a:hlinkClick r:id="rId2"/>
              </a:rPr>
              <a:t>mehdi.abbas92@gmail.com</a:t>
            </a:r>
            <a:endParaRPr lang="en-US" sz="1400" dirty="0" smtClean="0"/>
          </a:p>
          <a:p>
            <a:pPr algn="r"/>
            <a:r>
              <a:rPr lang="en-US" sz="1400" dirty="0" smtClean="0"/>
              <a:t>Contact Number-  9839287412</a:t>
            </a:r>
            <a:endParaRPr lang="en-US" sz="1400" dirty="0"/>
          </a:p>
        </p:txBody>
      </p:sp>
    </p:spTree>
    <p:extLst>
      <p:ext uri="{BB962C8B-B14F-4D97-AF65-F5344CB8AC3E}">
        <p14:creationId xmlns:p14="http://schemas.microsoft.com/office/powerpoint/2010/main" val="4084047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Industrial revolution followed on the heels of the </a:t>
            </a:r>
            <a:r>
              <a:rPr lang="en-US" dirty="0"/>
              <a:t>F</a:t>
            </a:r>
            <a:r>
              <a:rPr lang="en-US" dirty="0" smtClean="0"/>
              <a:t>rench revolution, unfolding in Western Europe throughout the 1800s.</a:t>
            </a:r>
          </a:p>
          <a:p>
            <a:r>
              <a:rPr lang="en-US" dirty="0" smtClean="0"/>
              <a:t>During industrial revolution, people abandoned a life of agriculture and moved to cities to find factory jobs.</a:t>
            </a:r>
          </a:p>
          <a:p>
            <a:r>
              <a:rPr lang="en-US" dirty="0" smtClean="0"/>
              <a:t>They worked long hours in dangerous conditions for low pay. New social problems emerged and, for many decades, little was done to address the plight of the urban poor.</a:t>
            </a:r>
            <a:endParaRPr lang="en-US" dirty="0"/>
          </a:p>
        </p:txBody>
      </p:sp>
      <p:sp>
        <p:nvSpPr>
          <p:cNvPr id="3" name="Title 2"/>
          <p:cNvSpPr>
            <a:spLocks noGrp="1"/>
          </p:cNvSpPr>
          <p:nvPr>
            <p:ph type="title"/>
          </p:nvPr>
        </p:nvSpPr>
        <p:spPr/>
        <p:txBody>
          <a:bodyPr/>
          <a:lstStyle/>
          <a:p>
            <a:r>
              <a:rPr lang="en-US" dirty="0" smtClean="0"/>
              <a:t>Industrial Revolution</a:t>
            </a:r>
            <a:endParaRPr lang="en-US" dirty="0"/>
          </a:p>
        </p:txBody>
      </p:sp>
    </p:spTree>
    <p:extLst>
      <p:ext uri="{BB962C8B-B14F-4D97-AF65-F5344CB8AC3E}">
        <p14:creationId xmlns:p14="http://schemas.microsoft.com/office/powerpoint/2010/main" val="714038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Europe was changing from agriculture to factory production.</a:t>
            </a:r>
          </a:p>
          <a:p>
            <a:r>
              <a:rPr lang="en-US" dirty="0" smtClean="0"/>
              <a:t>Masses of people moved to the cities in search of work.</a:t>
            </a:r>
          </a:p>
          <a:p>
            <a:r>
              <a:rPr lang="en-US" dirty="0" smtClean="0"/>
              <a:t>In cities people met anonymity, crowding, filth, and poverty.</a:t>
            </a:r>
          </a:p>
          <a:p>
            <a:r>
              <a:rPr lang="en-US" dirty="0" smtClean="0"/>
              <a:t>Industrial revolution challenged the traditional order an opened the door for democratic changes.</a:t>
            </a:r>
          </a:p>
          <a:p>
            <a:r>
              <a:rPr lang="en-US" dirty="0" smtClean="0"/>
              <a:t>Social changes undermined the traditional explanations of human existence.</a:t>
            </a:r>
            <a:endParaRPr lang="en-US" dirty="0"/>
          </a:p>
        </p:txBody>
      </p:sp>
      <p:sp>
        <p:nvSpPr>
          <p:cNvPr id="3" name="Title 2"/>
          <p:cNvSpPr>
            <a:spLocks noGrp="1"/>
          </p:cNvSpPr>
          <p:nvPr>
            <p:ph type="title"/>
          </p:nvPr>
        </p:nvSpPr>
        <p:spPr/>
        <p:txBody>
          <a:bodyPr>
            <a:normAutofit fontScale="90000"/>
          </a:bodyPr>
          <a:lstStyle/>
          <a:p>
            <a:r>
              <a:rPr lang="en-US" dirty="0" smtClean="0"/>
              <a:t>Major changes during Industrial Revolution</a:t>
            </a:r>
            <a:endParaRPr lang="en-US" dirty="0"/>
          </a:p>
        </p:txBody>
      </p:sp>
    </p:spTree>
    <p:extLst>
      <p:ext uri="{BB962C8B-B14F-4D97-AF65-F5344CB8AC3E}">
        <p14:creationId xmlns:p14="http://schemas.microsoft.com/office/powerpoint/2010/main" val="241341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The Enlightenment was an intellectual movement in Europe during the 18th century in which people began to change their views on the world and on </a:t>
            </a:r>
            <a:r>
              <a:rPr lang="en-US" dirty="0" smtClean="0"/>
              <a:t>society.</a:t>
            </a:r>
          </a:p>
          <a:p>
            <a:r>
              <a:rPr lang="en-US" dirty="0" smtClean="0"/>
              <a:t>Enlightenment  Principles</a:t>
            </a:r>
          </a:p>
          <a:p>
            <a:pPr lvl="1"/>
            <a:r>
              <a:rPr lang="en-US" dirty="0" smtClean="0"/>
              <a:t>Religion, tradition, and superstition limited independent thought</a:t>
            </a:r>
          </a:p>
          <a:p>
            <a:pPr lvl="1"/>
            <a:r>
              <a:rPr lang="en-US" dirty="0" smtClean="0"/>
              <a:t>Accept knowledge based on observation, logic, and reason, not on faith.</a:t>
            </a:r>
          </a:p>
          <a:p>
            <a:pPr lvl="1"/>
            <a:r>
              <a:rPr lang="en-US" dirty="0" smtClean="0"/>
              <a:t>Scientific and academic thinking should be based on reasoning, not on church.</a:t>
            </a:r>
            <a:endParaRPr lang="en-US" dirty="0"/>
          </a:p>
          <a:p>
            <a:r>
              <a:rPr lang="en-US" dirty="0" smtClean="0"/>
              <a:t>It include a number of writers living at different times in various countries.</a:t>
            </a:r>
            <a:endParaRPr lang="en-US" dirty="0"/>
          </a:p>
        </p:txBody>
      </p:sp>
      <p:sp>
        <p:nvSpPr>
          <p:cNvPr id="3" name="Title 2"/>
          <p:cNvSpPr>
            <a:spLocks noGrp="1"/>
          </p:cNvSpPr>
          <p:nvPr>
            <p:ph type="title"/>
          </p:nvPr>
        </p:nvSpPr>
        <p:spPr/>
        <p:txBody>
          <a:bodyPr>
            <a:normAutofit fontScale="90000"/>
          </a:bodyPr>
          <a:lstStyle/>
          <a:p>
            <a:r>
              <a:rPr lang="en-US" dirty="0" smtClean="0"/>
              <a:t>Intellectual sources: Enlightenment</a:t>
            </a:r>
            <a:endParaRPr lang="en-US" dirty="0"/>
          </a:p>
        </p:txBody>
      </p:sp>
    </p:spTree>
    <p:extLst>
      <p:ext uri="{BB962C8B-B14F-4D97-AF65-F5344CB8AC3E}">
        <p14:creationId xmlns:p14="http://schemas.microsoft.com/office/powerpoint/2010/main" val="3459009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challenged old ways of thinking.</a:t>
            </a:r>
          </a:p>
          <a:p>
            <a:r>
              <a:rPr lang="en-US" dirty="0" smtClean="0"/>
              <a:t>It questioned divine-right od rule.</a:t>
            </a:r>
          </a:p>
          <a:p>
            <a:r>
              <a:rPr lang="en-US" dirty="0" smtClean="0"/>
              <a:t>Believed that social reforms were necessary and possible in this life, not just the next.</a:t>
            </a:r>
            <a:endParaRPr lang="en-US" dirty="0"/>
          </a:p>
        </p:txBody>
      </p:sp>
      <p:sp>
        <p:nvSpPr>
          <p:cNvPr id="3" name="Title 2"/>
          <p:cNvSpPr>
            <a:spLocks noGrp="1"/>
          </p:cNvSpPr>
          <p:nvPr>
            <p:ph type="title"/>
          </p:nvPr>
        </p:nvSpPr>
        <p:spPr/>
        <p:txBody>
          <a:bodyPr/>
          <a:lstStyle/>
          <a:p>
            <a:r>
              <a:rPr lang="en-US" dirty="0" smtClean="0"/>
              <a:t>Continuum</a:t>
            </a:r>
            <a:endParaRPr lang="en-US" dirty="0"/>
          </a:p>
        </p:txBody>
      </p:sp>
    </p:spTree>
    <p:extLst>
      <p:ext uri="{BB962C8B-B14F-4D97-AF65-F5344CB8AC3E}">
        <p14:creationId xmlns:p14="http://schemas.microsoft.com/office/powerpoint/2010/main" val="346303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Voltaire- 1650- 1722</a:t>
            </a:r>
          </a:p>
          <a:p>
            <a:r>
              <a:rPr lang="en-US" dirty="0" smtClean="0"/>
              <a:t>Rousseau- 1712- 1778</a:t>
            </a:r>
          </a:p>
          <a:p>
            <a:r>
              <a:rPr lang="en-US" dirty="0" smtClean="0"/>
              <a:t>Thomas Hobbes- 1588- 1679</a:t>
            </a:r>
          </a:p>
          <a:p>
            <a:r>
              <a:rPr lang="en-US" dirty="0" smtClean="0"/>
              <a:t>John Locke- 1632- 1704</a:t>
            </a:r>
          </a:p>
          <a:p>
            <a:r>
              <a:rPr lang="en-US" dirty="0" smtClean="0"/>
              <a:t>Montesquieu- 1689- 1755</a:t>
            </a:r>
            <a:endParaRPr lang="en-US" dirty="0"/>
          </a:p>
        </p:txBody>
      </p:sp>
      <p:sp>
        <p:nvSpPr>
          <p:cNvPr id="3" name="Title 2"/>
          <p:cNvSpPr>
            <a:spLocks noGrp="1"/>
          </p:cNvSpPr>
          <p:nvPr>
            <p:ph type="title"/>
          </p:nvPr>
        </p:nvSpPr>
        <p:spPr/>
        <p:txBody>
          <a:bodyPr/>
          <a:lstStyle/>
          <a:p>
            <a:r>
              <a:rPr lang="en-US" dirty="0" smtClean="0"/>
              <a:t>Enlightenment Thinkers</a:t>
            </a:r>
            <a:endParaRPr lang="en-US" dirty="0"/>
          </a:p>
        </p:txBody>
      </p:sp>
    </p:spTree>
    <p:extLst>
      <p:ext uri="{BB962C8B-B14F-4D97-AF65-F5344CB8AC3E}">
        <p14:creationId xmlns:p14="http://schemas.microsoft.com/office/powerpoint/2010/main" val="296041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Led people to view the world in a different light.</a:t>
            </a:r>
          </a:p>
          <a:p>
            <a:r>
              <a:rPr lang="en-US" dirty="0" smtClean="0"/>
              <a:t>Challenged the power of the Church.</a:t>
            </a:r>
          </a:p>
          <a:p>
            <a:r>
              <a:rPr lang="en-US" dirty="0" smtClean="0"/>
              <a:t>Formed the foundation of all modern sciences.</a:t>
            </a:r>
          </a:p>
          <a:p>
            <a:r>
              <a:rPr lang="en-US" dirty="0" smtClean="0"/>
              <a:t>Is followed by the enlightenment.</a:t>
            </a:r>
          </a:p>
          <a:p>
            <a:r>
              <a:rPr lang="en-US" dirty="0" smtClean="0"/>
              <a:t>Scientific revolution showed that nature and universe could be explained through reason, using mathematical precision.</a:t>
            </a:r>
          </a:p>
          <a:p>
            <a:r>
              <a:rPr lang="en-US" dirty="0" smtClean="0"/>
              <a:t>People began to believe that they could explain the workings of the society and the relationships of people in terms of scientific study.</a:t>
            </a:r>
            <a:endParaRPr lang="en-US" dirty="0"/>
          </a:p>
        </p:txBody>
      </p:sp>
      <p:sp>
        <p:nvSpPr>
          <p:cNvPr id="3" name="Title 2"/>
          <p:cNvSpPr>
            <a:spLocks noGrp="1"/>
          </p:cNvSpPr>
          <p:nvPr>
            <p:ph type="title"/>
          </p:nvPr>
        </p:nvSpPr>
        <p:spPr/>
        <p:txBody>
          <a:bodyPr/>
          <a:lstStyle/>
          <a:p>
            <a:r>
              <a:rPr lang="en-US" dirty="0" smtClean="0"/>
              <a:t>Scientific Revolution</a:t>
            </a:r>
            <a:endParaRPr lang="en-US" dirty="0"/>
          </a:p>
        </p:txBody>
      </p:sp>
    </p:spTree>
    <p:extLst>
      <p:ext uri="{BB962C8B-B14F-4D97-AF65-F5344CB8AC3E}">
        <p14:creationId xmlns:p14="http://schemas.microsoft.com/office/powerpoint/2010/main" val="2656858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Among the thinkers who developed this philosophy, the names of </a:t>
            </a:r>
            <a:r>
              <a:rPr lang="en-US" dirty="0" err="1"/>
              <a:t>Vico</a:t>
            </a:r>
            <a:r>
              <a:rPr lang="en-US" dirty="0"/>
              <a:t>, </a:t>
            </a:r>
            <a:r>
              <a:rPr lang="en-US" dirty="0" smtClean="0"/>
              <a:t>Rousseau, </a:t>
            </a:r>
            <a:r>
              <a:rPr lang="en-US" dirty="0"/>
              <a:t>Ferguson, and </a:t>
            </a:r>
            <a:r>
              <a:rPr lang="en-US" dirty="0" smtClean="0"/>
              <a:t>Hegel </a:t>
            </a:r>
            <a:r>
              <a:rPr lang="en-US" dirty="0"/>
              <a:t>are prominent</a:t>
            </a:r>
            <a:r>
              <a:rPr lang="en-US" dirty="0" smtClean="0"/>
              <a:t>.</a:t>
            </a:r>
          </a:p>
          <a:p>
            <a:r>
              <a:rPr lang="en-US" dirty="0"/>
              <a:t>These thinkers theorized history and explained that history transitioned from one stage to another</a:t>
            </a:r>
            <a:r>
              <a:rPr lang="en-US" dirty="0" smtClean="0"/>
              <a:t>.</a:t>
            </a:r>
          </a:p>
          <a:p>
            <a:r>
              <a:rPr lang="en-US" dirty="0" smtClean="0"/>
              <a:t>The idea of dividing </a:t>
            </a:r>
            <a:r>
              <a:rPr lang="en-US" dirty="0"/>
              <a:t>history </a:t>
            </a:r>
            <a:r>
              <a:rPr lang="en-US" dirty="0" smtClean="0"/>
              <a:t>into stages and </a:t>
            </a:r>
            <a:r>
              <a:rPr lang="en-US" dirty="0"/>
              <a:t>the concept of development came to sociology from the philosophy of history</a:t>
            </a:r>
            <a:r>
              <a:rPr lang="en-US" dirty="0" smtClean="0"/>
              <a:t>.</a:t>
            </a:r>
            <a:endParaRPr lang="en-US" dirty="0"/>
          </a:p>
        </p:txBody>
      </p:sp>
      <p:sp>
        <p:nvSpPr>
          <p:cNvPr id="3" name="Title 2"/>
          <p:cNvSpPr>
            <a:spLocks noGrp="1"/>
          </p:cNvSpPr>
          <p:nvPr>
            <p:ph type="title"/>
          </p:nvPr>
        </p:nvSpPr>
        <p:spPr/>
        <p:txBody>
          <a:bodyPr/>
          <a:lstStyle/>
          <a:p>
            <a:r>
              <a:rPr lang="en-US" dirty="0" smtClean="0"/>
              <a:t>Philosophy of history</a:t>
            </a:r>
            <a:endParaRPr lang="en-US" dirty="0"/>
          </a:p>
        </p:txBody>
      </p:sp>
    </p:spTree>
    <p:extLst>
      <p:ext uri="{BB962C8B-B14F-4D97-AF65-F5344CB8AC3E}">
        <p14:creationId xmlns:p14="http://schemas.microsoft.com/office/powerpoint/2010/main" val="3439577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Hegel's interpretation of the philosophy of history is based on the direction of change of </a:t>
            </a:r>
            <a:r>
              <a:rPr lang="en-US" dirty="0" smtClean="0"/>
              <a:t>society.</a:t>
            </a:r>
          </a:p>
          <a:p>
            <a:r>
              <a:rPr lang="en-US" dirty="0" smtClean="0"/>
              <a:t>He </a:t>
            </a:r>
            <a:r>
              <a:rPr lang="en-US" dirty="0"/>
              <a:t>interpreted history on the basis of dialectical method</a:t>
            </a:r>
            <a:r>
              <a:rPr lang="en-US" dirty="0" smtClean="0"/>
              <a:t>.</a:t>
            </a:r>
          </a:p>
          <a:p>
            <a:r>
              <a:rPr lang="en-US" dirty="0"/>
              <a:t>Hegel believed that change in society is caused by change in thought</a:t>
            </a:r>
            <a:r>
              <a:rPr lang="en-US" dirty="0" smtClean="0"/>
              <a:t>.</a:t>
            </a:r>
            <a:endParaRPr lang="en-US" dirty="0"/>
          </a:p>
        </p:txBody>
      </p:sp>
      <p:sp>
        <p:nvSpPr>
          <p:cNvPr id="3" name="Title 2"/>
          <p:cNvSpPr>
            <a:spLocks noGrp="1"/>
          </p:cNvSpPr>
          <p:nvPr>
            <p:ph type="title"/>
          </p:nvPr>
        </p:nvSpPr>
        <p:spPr/>
        <p:txBody>
          <a:bodyPr/>
          <a:lstStyle/>
          <a:p>
            <a:r>
              <a:rPr lang="en-US" dirty="0" smtClean="0"/>
              <a:t>Continuum</a:t>
            </a:r>
            <a:endParaRPr lang="en-US" dirty="0"/>
          </a:p>
        </p:txBody>
      </p:sp>
    </p:spTree>
    <p:extLst>
      <p:ext uri="{BB962C8B-B14F-4D97-AF65-F5344CB8AC3E}">
        <p14:creationId xmlns:p14="http://schemas.microsoft.com/office/powerpoint/2010/main" val="3124443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This philosophy influenced the rise of sociology. It had two streams: the first one was to emphasize on the system in which Hobbes, </a:t>
            </a:r>
            <a:r>
              <a:rPr lang="en-US" dirty="0" smtClean="0"/>
              <a:t>Locke, </a:t>
            </a:r>
            <a:r>
              <a:rPr lang="en-US" dirty="0"/>
              <a:t>and Rousseau were prominent.</a:t>
            </a:r>
          </a:p>
          <a:p>
            <a:pPr lvl="1"/>
            <a:r>
              <a:rPr lang="en-US" dirty="0" smtClean="0"/>
              <a:t>Hobbes</a:t>
            </a:r>
            <a:r>
              <a:rPr lang="en-US" dirty="0"/>
              <a:t>, </a:t>
            </a:r>
            <a:r>
              <a:rPr lang="en-US" dirty="0" smtClean="0"/>
              <a:t>Locke, </a:t>
            </a:r>
            <a:r>
              <a:rPr lang="en-US" dirty="0"/>
              <a:t>and Rousseau presented the principle of social settlement of the origin of the state. According to them, the state was born as a result of the contract of the people.</a:t>
            </a:r>
          </a:p>
          <a:p>
            <a:r>
              <a:rPr lang="en-US" dirty="0"/>
              <a:t>The second section was to emphasize change, with Robert Oven, Saint Simon and Charles Fournier leading the way.</a:t>
            </a:r>
          </a:p>
          <a:p>
            <a:pPr lvl="1"/>
            <a:r>
              <a:rPr lang="en-US" dirty="0"/>
              <a:t>Saint Simon made a scientific study of the structure of class and property.</a:t>
            </a:r>
          </a:p>
        </p:txBody>
      </p:sp>
      <p:sp>
        <p:nvSpPr>
          <p:cNvPr id="3" name="Title 2"/>
          <p:cNvSpPr>
            <a:spLocks noGrp="1"/>
          </p:cNvSpPr>
          <p:nvPr>
            <p:ph type="title"/>
          </p:nvPr>
        </p:nvSpPr>
        <p:spPr/>
        <p:txBody>
          <a:bodyPr/>
          <a:lstStyle/>
          <a:p>
            <a:r>
              <a:rPr lang="en-US" dirty="0" smtClean="0"/>
              <a:t>Political Philosophy</a:t>
            </a:r>
            <a:endParaRPr lang="en-US" dirty="0"/>
          </a:p>
        </p:txBody>
      </p:sp>
    </p:spTree>
    <p:extLst>
      <p:ext uri="{BB962C8B-B14F-4D97-AF65-F5344CB8AC3E}">
        <p14:creationId xmlns:p14="http://schemas.microsoft.com/office/powerpoint/2010/main" val="3011277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We find the growth of sociology as a discipline is a product of Western intellectual </a:t>
            </a:r>
            <a:r>
              <a:rPr lang="en-US" dirty="0" smtClean="0"/>
              <a:t>discourse.</a:t>
            </a:r>
          </a:p>
          <a:p>
            <a:r>
              <a:rPr lang="en-US" dirty="0"/>
              <a:t>Sociology as a discipline emerged as the contributions made by social thinkers, philosophers, administers who worked at understanding the Indian society.</a:t>
            </a:r>
            <a:endParaRPr lang="en-US" dirty="0" smtClean="0"/>
          </a:p>
          <a:p>
            <a:r>
              <a:rPr lang="en-US" dirty="0" smtClean="0"/>
              <a:t>However</a:t>
            </a:r>
            <a:r>
              <a:rPr lang="en-US" dirty="0"/>
              <a:t>, writings about society can be traced back to the ancient Indian mythological, religious and spiritual texts such as the Veda, Upanishads, </a:t>
            </a:r>
            <a:r>
              <a:rPr lang="en-US" dirty="0" err="1"/>
              <a:t>Puranas</a:t>
            </a:r>
            <a:r>
              <a:rPr lang="en-US" dirty="0"/>
              <a:t>, </a:t>
            </a:r>
            <a:r>
              <a:rPr lang="en-US" dirty="0" err="1"/>
              <a:t>Smritis</a:t>
            </a:r>
            <a:r>
              <a:rPr lang="en-US" dirty="0"/>
              <a:t>, writings of </a:t>
            </a:r>
            <a:r>
              <a:rPr lang="en-US" dirty="0" err="1"/>
              <a:t>Kautilya</a:t>
            </a:r>
            <a:r>
              <a:rPr lang="en-US" dirty="0"/>
              <a:t> and </a:t>
            </a:r>
            <a:r>
              <a:rPr lang="en-US" dirty="0" err="1"/>
              <a:t>Sukracharya</a:t>
            </a:r>
            <a:r>
              <a:rPr lang="en-US" dirty="0"/>
              <a:t> that talk volumes about rites, laws, customs, economy, polity, culture, morality, aesthetics and science.</a:t>
            </a:r>
          </a:p>
        </p:txBody>
      </p:sp>
      <p:sp>
        <p:nvSpPr>
          <p:cNvPr id="3" name="Title 2"/>
          <p:cNvSpPr>
            <a:spLocks noGrp="1"/>
          </p:cNvSpPr>
          <p:nvPr>
            <p:ph type="title"/>
          </p:nvPr>
        </p:nvSpPr>
        <p:spPr/>
        <p:txBody>
          <a:bodyPr>
            <a:normAutofit/>
          </a:bodyPr>
          <a:lstStyle/>
          <a:p>
            <a:r>
              <a:rPr lang="en-US" dirty="0" smtClean="0"/>
              <a:t>Emergence of Sociology in India</a:t>
            </a:r>
            <a:endParaRPr lang="en-US" dirty="0"/>
          </a:p>
        </p:txBody>
      </p:sp>
    </p:spTree>
    <p:extLst>
      <p:ext uri="{BB962C8B-B14F-4D97-AF65-F5344CB8AC3E}">
        <p14:creationId xmlns:p14="http://schemas.microsoft.com/office/powerpoint/2010/main" val="68674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Word “Sociology” is derived from both Latin and </a:t>
            </a:r>
            <a:r>
              <a:rPr lang="en-US" dirty="0" smtClean="0"/>
              <a:t>Greek.</a:t>
            </a:r>
          </a:p>
          <a:p>
            <a:r>
              <a:rPr lang="en-US" dirty="0" smtClean="0"/>
              <a:t>The Latin </a:t>
            </a:r>
            <a:r>
              <a:rPr lang="en-US" dirty="0"/>
              <a:t>word: </a:t>
            </a:r>
            <a:r>
              <a:rPr lang="en-US" dirty="0" err="1"/>
              <a:t>Socius</a:t>
            </a:r>
            <a:r>
              <a:rPr lang="en-US" dirty="0"/>
              <a:t> means “ Companion” and the Suffix “logy” means “the study of” , is from Greek</a:t>
            </a:r>
            <a:r>
              <a:rPr lang="en-US" dirty="0" smtClean="0"/>
              <a:t>.</a:t>
            </a:r>
          </a:p>
          <a:p>
            <a:r>
              <a:rPr lang="en-US" dirty="0"/>
              <a:t>It was coined in 1780 by the French </a:t>
            </a:r>
            <a:r>
              <a:rPr lang="en-US" dirty="0" smtClean="0"/>
              <a:t>essayist </a:t>
            </a:r>
            <a:r>
              <a:rPr lang="en-US" dirty="0"/>
              <a:t>Emmanuel Joseph in an unpublished </a:t>
            </a:r>
            <a:r>
              <a:rPr lang="en-US" dirty="0" smtClean="0"/>
              <a:t>manuscript.</a:t>
            </a:r>
          </a:p>
          <a:p>
            <a:endParaRPr lang="en-US" dirty="0"/>
          </a:p>
        </p:txBody>
      </p:sp>
      <p:sp>
        <p:nvSpPr>
          <p:cNvPr id="3" name="Title 2"/>
          <p:cNvSpPr>
            <a:spLocks noGrp="1"/>
          </p:cNvSpPr>
          <p:nvPr>
            <p:ph type="title"/>
          </p:nvPr>
        </p:nvSpPr>
        <p:spPr/>
        <p:txBody>
          <a:bodyPr/>
          <a:lstStyle/>
          <a:p>
            <a:r>
              <a:rPr lang="en-US" dirty="0" smtClean="0"/>
              <a:t>Origin of term ‘Sociology’</a:t>
            </a:r>
            <a:endParaRPr lang="en-US" dirty="0"/>
          </a:p>
        </p:txBody>
      </p:sp>
    </p:spTree>
    <p:extLst>
      <p:ext uri="{BB962C8B-B14F-4D97-AF65-F5344CB8AC3E}">
        <p14:creationId xmlns:p14="http://schemas.microsoft.com/office/powerpoint/2010/main" val="2277207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During British period, the rapid acquisition of knowledge of Indian Society and the intensification of missionary activities began to develop from 1760 onward. Missionaries </a:t>
            </a:r>
            <a:r>
              <a:rPr lang="en-US" dirty="0" smtClean="0"/>
              <a:t>and British </a:t>
            </a:r>
            <a:r>
              <a:rPr lang="en-US" dirty="0"/>
              <a:t>officials made earnest effort to study the social life and culture of people of India</a:t>
            </a:r>
            <a:r>
              <a:rPr lang="en-US" dirty="0" smtClean="0"/>
              <a:t>.</a:t>
            </a:r>
          </a:p>
          <a:p>
            <a:r>
              <a:rPr lang="en-US" dirty="0" smtClean="0"/>
              <a:t>The </a:t>
            </a:r>
            <a:r>
              <a:rPr lang="en-US" dirty="0"/>
              <a:t>growth of sociology and anthropology passed through three phases such as.</a:t>
            </a:r>
          </a:p>
          <a:p>
            <a:pPr marL="0" indent="0">
              <a:buNone/>
            </a:pPr>
            <a:r>
              <a:rPr lang="en-US" dirty="0" smtClean="0"/>
              <a:t>	1</a:t>
            </a:r>
            <a:r>
              <a:rPr lang="en-US" dirty="0"/>
              <a:t>. First phase - 1773-1900.</a:t>
            </a:r>
          </a:p>
          <a:p>
            <a:pPr marL="0" indent="0">
              <a:buNone/>
            </a:pPr>
            <a:r>
              <a:rPr lang="en-US" dirty="0" smtClean="0"/>
              <a:t>	2</a:t>
            </a:r>
            <a:r>
              <a:rPr lang="en-US" dirty="0"/>
              <a:t>. Second phase - 1901-1950.</a:t>
            </a:r>
          </a:p>
          <a:p>
            <a:pPr marL="0" indent="0">
              <a:buNone/>
            </a:pPr>
            <a:r>
              <a:rPr lang="en-US" dirty="0" smtClean="0"/>
              <a:t>	3</a:t>
            </a:r>
            <a:r>
              <a:rPr lang="en-US" dirty="0"/>
              <a:t>. Third phase - 1950 till date.</a:t>
            </a:r>
          </a:p>
        </p:txBody>
      </p:sp>
      <p:sp>
        <p:nvSpPr>
          <p:cNvPr id="3" name="Title 2"/>
          <p:cNvSpPr>
            <a:spLocks noGrp="1"/>
          </p:cNvSpPr>
          <p:nvPr>
            <p:ph type="title"/>
          </p:nvPr>
        </p:nvSpPr>
        <p:spPr/>
        <p:txBody>
          <a:bodyPr/>
          <a:lstStyle/>
          <a:p>
            <a:r>
              <a:rPr lang="en-US" dirty="0"/>
              <a:t>C</a:t>
            </a:r>
            <a:r>
              <a:rPr lang="en-US" dirty="0" smtClean="0"/>
              <a:t>ontinuum</a:t>
            </a:r>
            <a:endParaRPr lang="en-US" dirty="0"/>
          </a:p>
        </p:txBody>
      </p:sp>
    </p:spTree>
    <p:extLst>
      <p:ext uri="{BB962C8B-B14F-4D97-AF65-F5344CB8AC3E}">
        <p14:creationId xmlns:p14="http://schemas.microsoft.com/office/powerpoint/2010/main" val="1075313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3585633" cy="3450696"/>
          </a:xfrm>
        </p:spPr>
        <p:txBody>
          <a:bodyPr>
            <a:normAutofit lnSpcReduction="10000"/>
          </a:bodyPr>
          <a:lstStyle/>
          <a:p>
            <a:r>
              <a:rPr lang="en-US" dirty="0" smtClean="0"/>
              <a:t>M.N. </a:t>
            </a:r>
            <a:r>
              <a:rPr lang="en-US" dirty="0" err="1" smtClean="0"/>
              <a:t>Srinivas</a:t>
            </a:r>
            <a:endParaRPr lang="en-US" dirty="0" smtClean="0"/>
          </a:p>
          <a:p>
            <a:r>
              <a:rPr lang="en-US" dirty="0" smtClean="0"/>
              <a:t>Gail </a:t>
            </a:r>
            <a:r>
              <a:rPr lang="en-US" dirty="0" err="1" smtClean="0"/>
              <a:t>Omvedt</a:t>
            </a:r>
            <a:endParaRPr lang="en-US" dirty="0" smtClean="0"/>
          </a:p>
          <a:p>
            <a:r>
              <a:rPr lang="en-US" dirty="0" smtClean="0"/>
              <a:t>Patrick Geddes</a:t>
            </a:r>
          </a:p>
          <a:p>
            <a:r>
              <a:rPr lang="en-US" dirty="0" smtClean="0"/>
              <a:t>G.S. </a:t>
            </a:r>
            <a:r>
              <a:rPr lang="en-US" dirty="0" err="1" smtClean="0"/>
              <a:t>Ghurye</a:t>
            </a:r>
            <a:endParaRPr lang="en-US" dirty="0" smtClean="0"/>
          </a:p>
          <a:p>
            <a:r>
              <a:rPr lang="en-US" dirty="0" smtClean="0"/>
              <a:t>Andre </a:t>
            </a:r>
            <a:r>
              <a:rPr lang="en-US" dirty="0" err="1" smtClean="0"/>
              <a:t>Beteille</a:t>
            </a:r>
            <a:endParaRPr lang="en-US" dirty="0" smtClean="0"/>
          </a:p>
          <a:p>
            <a:r>
              <a:rPr lang="en-US" dirty="0" err="1" smtClean="0"/>
              <a:t>Yogendra</a:t>
            </a:r>
            <a:r>
              <a:rPr lang="en-US" dirty="0" smtClean="0"/>
              <a:t> Singh</a:t>
            </a:r>
          </a:p>
          <a:p>
            <a:r>
              <a:rPr lang="en-US" dirty="0" smtClean="0"/>
              <a:t>T.K. </a:t>
            </a:r>
            <a:r>
              <a:rPr lang="en-US" dirty="0" err="1" smtClean="0"/>
              <a:t>Oommen</a:t>
            </a:r>
            <a:endParaRPr lang="en-US" dirty="0" smtClean="0"/>
          </a:p>
          <a:p>
            <a:r>
              <a:rPr lang="en-US" dirty="0" smtClean="0"/>
              <a:t>A.R. Desai</a:t>
            </a:r>
          </a:p>
        </p:txBody>
      </p:sp>
      <p:sp>
        <p:nvSpPr>
          <p:cNvPr id="3" name="Title 2"/>
          <p:cNvSpPr>
            <a:spLocks noGrp="1"/>
          </p:cNvSpPr>
          <p:nvPr>
            <p:ph type="title"/>
          </p:nvPr>
        </p:nvSpPr>
        <p:spPr/>
        <p:txBody>
          <a:bodyPr/>
          <a:lstStyle/>
          <a:p>
            <a:r>
              <a:rPr lang="en-US" dirty="0" smtClean="0"/>
              <a:t>Prominent Thinkers</a:t>
            </a:r>
            <a:endParaRPr lang="en-US" dirty="0"/>
          </a:p>
        </p:txBody>
      </p:sp>
      <p:sp>
        <p:nvSpPr>
          <p:cNvPr id="4" name="Content Placeholder 1"/>
          <p:cNvSpPr txBox="1">
            <a:spLocks/>
          </p:cNvSpPr>
          <p:nvPr/>
        </p:nvSpPr>
        <p:spPr>
          <a:xfrm>
            <a:off x="4457700" y="2675467"/>
            <a:ext cx="3746500" cy="3450696"/>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smtClean="0"/>
              <a:t>S.C. </a:t>
            </a:r>
            <a:r>
              <a:rPr lang="en-US" dirty="0" err="1" smtClean="0"/>
              <a:t>Dubey</a:t>
            </a:r>
            <a:endParaRPr lang="en-US" dirty="0" smtClean="0"/>
          </a:p>
          <a:p>
            <a:r>
              <a:rPr lang="en-US" dirty="0" smtClean="0"/>
              <a:t>Louis Dumont</a:t>
            </a:r>
          </a:p>
          <a:p>
            <a:r>
              <a:rPr lang="en-US" dirty="0" err="1" smtClean="0"/>
              <a:t>Radhakamal</a:t>
            </a:r>
            <a:r>
              <a:rPr lang="en-US" dirty="0" smtClean="0"/>
              <a:t> Mukherjee</a:t>
            </a:r>
          </a:p>
          <a:p>
            <a:r>
              <a:rPr lang="en-US" dirty="0" smtClean="0"/>
              <a:t>D.P. Mukherjee</a:t>
            </a:r>
          </a:p>
          <a:p>
            <a:r>
              <a:rPr lang="en-US" dirty="0" err="1" smtClean="0"/>
              <a:t>Irawati</a:t>
            </a:r>
            <a:r>
              <a:rPr lang="en-US" dirty="0" smtClean="0"/>
              <a:t> </a:t>
            </a:r>
            <a:r>
              <a:rPr lang="en-US" dirty="0" err="1" smtClean="0"/>
              <a:t>Karve</a:t>
            </a:r>
            <a:endParaRPr lang="en-US" dirty="0" smtClean="0"/>
          </a:p>
          <a:p>
            <a:r>
              <a:rPr lang="en-US" dirty="0" smtClean="0"/>
              <a:t>P.H. </a:t>
            </a:r>
            <a:r>
              <a:rPr lang="en-US" dirty="0" err="1" smtClean="0"/>
              <a:t>Prabhu</a:t>
            </a:r>
            <a:endParaRPr lang="en-US" dirty="0" smtClean="0"/>
          </a:p>
          <a:p>
            <a:r>
              <a:rPr lang="en-US" dirty="0" smtClean="0"/>
              <a:t>K.M. </a:t>
            </a:r>
            <a:r>
              <a:rPr lang="en-US" dirty="0" err="1" smtClean="0"/>
              <a:t>Kapadia</a:t>
            </a:r>
            <a:endParaRPr lang="en-US" dirty="0" smtClean="0"/>
          </a:p>
          <a:p>
            <a:r>
              <a:rPr lang="en-US" dirty="0" smtClean="0"/>
              <a:t>And many more</a:t>
            </a:r>
            <a:r>
              <a:rPr lang="mr-IN" dirty="0" smtClean="0"/>
              <a:t>…</a:t>
            </a:r>
            <a:endParaRPr lang="en-US" dirty="0"/>
          </a:p>
        </p:txBody>
      </p:sp>
    </p:spTree>
    <p:extLst>
      <p:ext uri="{BB962C8B-B14F-4D97-AF65-F5344CB8AC3E}">
        <p14:creationId xmlns:p14="http://schemas.microsoft.com/office/powerpoint/2010/main" val="72127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Ritzer</a:t>
            </a:r>
            <a:r>
              <a:rPr lang="en-US" dirty="0" smtClean="0"/>
              <a:t>, George- Sociological Theory</a:t>
            </a:r>
          </a:p>
          <a:p>
            <a:r>
              <a:rPr lang="en-US" dirty="0" smtClean="0"/>
              <a:t>Turner J.H.- The Structure of Sociological Theory</a:t>
            </a:r>
            <a:endParaRPr lang="en-US" dirty="0"/>
          </a:p>
        </p:txBody>
      </p:sp>
      <p:sp>
        <p:nvSpPr>
          <p:cNvPr id="3" name="Title 2"/>
          <p:cNvSpPr>
            <a:spLocks noGrp="1"/>
          </p:cNvSpPr>
          <p:nvPr>
            <p:ph type="title"/>
          </p:nvPr>
        </p:nvSpPr>
        <p:spPr/>
        <p:txBody>
          <a:bodyPr/>
          <a:lstStyle/>
          <a:p>
            <a:r>
              <a:rPr lang="en-US" dirty="0" smtClean="0"/>
              <a:t>Reference</a:t>
            </a:r>
            <a:endParaRPr lang="en-US" dirty="0"/>
          </a:p>
        </p:txBody>
      </p:sp>
    </p:spTree>
    <p:extLst>
      <p:ext uri="{BB962C8B-B14F-4D97-AF65-F5344CB8AC3E}">
        <p14:creationId xmlns:p14="http://schemas.microsoft.com/office/powerpoint/2010/main" val="3964747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4200"/>
            <a:ext cx="7772400" cy="1780108"/>
          </a:xfrm>
        </p:spPr>
        <p:txBody>
          <a:bodyPr>
            <a:normAutofit/>
          </a:bodyPr>
          <a:lstStyle/>
          <a:p>
            <a:r>
              <a:rPr lang="en-US" sz="8800" dirty="0" smtClean="0"/>
              <a:t>Thank You</a:t>
            </a:r>
            <a:endParaRPr lang="en-US" sz="8800" dirty="0"/>
          </a:p>
        </p:txBody>
      </p:sp>
    </p:spTree>
    <p:extLst>
      <p:ext uri="{BB962C8B-B14F-4D97-AF65-F5344CB8AC3E}">
        <p14:creationId xmlns:p14="http://schemas.microsoft.com/office/powerpoint/2010/main" val="1966441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T.B. </a:t>
            </a:r>
            <a:r>
              <a:rPr lang="en-US" dirty="0" err="1" smtClean="0"/>
              <a:t>Bottomore</a:t>
            </a:r>
            <a:r>
              <a:rPr lang="en-US" dirty="0" smtClean="0"/>
              <a:t> </a:t>
            </a:r>
            <a:r>
              <a:rPr lang="en-US" dirty="0"/>
              <a:t>in 1942 has given four stages of the </a:t>
            </a:r>
            <a:r>
              <a:rPr lang="en-US" dirty="0" smtClean="0"/>
              <a:t>Origin </a:t>
            </a:r>
            <a:r>
              <a:rPr lang="en-US" dirty="0"/>
              <a:t>and </a:t>
            </a:r>
            <a:r>
              <a:rPr lang="en-US" dirty="0" smtClean="0"/>
              <a:t>Development </a:t>
            </a:r>
            <a:r>
              <a:rPr lang="en-US" dirty="0"/>
              <a:t>of </a:t>
            </a:r>
            <a:r>
              <a:rPr lang="en-US" dirty="0" smtClean="0"/>
              <a:t>Sociology</a:t>
            </a:r>
            <a:r>
              <a:rPr lang="en-US" dirty="0"/>
              <a:t>.</a:t>
            </a:r>
          </a:p>
          <a:p>
            <a:r>
              <a:rPr lang="en-US" dirty="0"/>
              <a:t>First stage - Plato in his book 'The Republic' and Aristotle presented society in a narrow way through his book </a:t>
            </a:r>
            <a:r>
              <a:rPr lang="en-US" dirty="0" smtClean="0"/>
              <a:t>‘Ethics </a:t>
            </a:r>
            <a:r>
              <a:rPr lang="en-US" dirty="0"/>
              <a:t>and </a:t>
            </a:r>
            <a:r>
              <a:rPr lang="en-US" dirty="0" smtClean="0"/>
              <a:t>Politics’.</a:t>
            </a:r>
            <a:endParaRPr lang="en-US" dirty="0"/>
          </a:p>
          <a:p>
            <a:r>
              <a:rPr lang="en-US" dirty="0"/>
              <a:t>Second stage - It is believed to be from the 3rd to the 17th century in which social life was understood on philosophical and religious grounds. Its principal thinkers are Thomas Aquinas and Dante</a:t>
            </a:r>
            <a:r>
              <a:rPr lang="en-US" dirty="0" smtClean="0"/>
              <a:t>.</a:t>
            </a:r>
            <a:endParaRPr lang="en-US" dirty="0"/>
          </a:p>
        </p:txBody>
      </p:sp>
      <p:sp>
        <p:nvSpPr>
          <p:cNvPr id="3" name="Title 2"/>
          <p:cNvSpPr>
            <a:spLocks noGrp="1"/>
          </p:cNvSpPr>
          <p:nvPr>
            <p:ph type="title"/>
          </p:nvPr>
        </p:nvSpPr>
        <p:spPr/>
        <p:txBody>
          <a:bodyPr/>
          <a:lstStyle/>
          <a:p>
            <a:r>
              <a:rPr lang="en-US" dirty="0" smtClean="0"/>
              <a:t>Emergence of Sociology in West</a:t>
            </a:r>
            <a:endParaRPr lang="en-US" dirty="0"/>
          </a:p>
        </p:txBody>
      </p:sp>
    </p:spTree>
    <p:extLst>
      <p:ext uri="{BB962C8B-B14F-4D97-AF65-F5344CB8AC3E}">
        <p14:creationId xmlns:p14="http://schemas.microsoft.com/office/powerpoint/2010/main" val="103747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Third </a:t>
            </a:r>
            <a:r>
              <a:rPr lang="en-US" dirty="0"/>
              <a:t>stage - starting from the 15th century, Sociology began to take its shape and at this time, society and state were used in the same sense. Hobbes, Locke and Rousseau are the leading thinkers of this time.</a:t>
            </a:r>
          </a:p>
          <a:p>
            <a:r>
              <a:rPr lang="en-US" dirty="0"/>
              <a:t>Fourth stage - It starts from the mid-17th century. The two major events of this time are the Industrial and the French Revolution. </a:t>
            </a:r>
          </a:p>
          <a:p>
            <a:r>
              <a:rPr lang="en-US" dirty="0"/>
              <a:t>Sociology developed very rapidly by 1750. Its main thinkers are Montesquieu, Comte, Durkheim, Spencer, Marx etc</a:t>
            </a:r>
            <a:r>
              <a:rPr lang="en-US" dirty="0" smtClean="0"/>
              <a:t>.</a:t>
            </a:r>
            <a:endParaRPr lang="en-US" dirty="0"/>
          </a:p>
        </p:txBody>
      </p:sp>
      <p:sp>
        <p:nvSpPr>
          <p:cNvPr id="3" name="Title 2"/>
          <p:cNvSpPr>
            <a:spLocks noGrp="1"/>
          </p:cNvSpPr>
          <p:nvPr>
            <p:ph type="title"/>
          </p:nvPr>
        </p:nvSpPr>
        <p:spPr/>
        <p:txBody>
          <a:bodyPr/>
          <a:lstStyle/>
          <a:p>
            <a:r>
              <a:rPr lang="en-US" dirty="0" smtClean="0"/>
              <a:t>Continuum</a:t>
            </a:r>
            <a:endParaRPr lang="en-US" dirty="0"/>
          </a:p>
        </p:txBody>
      </p:sp>
    </p:spTree>
    <p:extLst>
      <p:ext uri="{BB962C8B-B14F-4D97-AF65-F5344CB8AC3E}">
        <p14:creationId xmlns:p14="http://schemas.microsoft.com/office/powerpoint/2010/main" val="193597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Renaissance Period</a:t>
            </a:r>
          </a:p>
          <a:p>
            <a:r>
              <a:rPr lang="en-US" dirty="0" smtClean="0"/>
              <a:t>Expansion of trade and commerce</a:t>
            </a:r>
          </a:p>
          <a:p>
            <a:r>
              <a:rPr lang="en-US" dirty="0" smtClean="0"/>
              <a:t>Rise of middle class</a:t>
            </a:r>
          </a:p>
          <a:p>
            <a:r>
              <a:rPr lang="en-US" dirty="0" smtClean="0"/>
              <a:t>Growth of science and scientific thought</a:t>
            </a:r>
          </a:p>
          <a:p>
            <a:r>
              <a:rPr lang="en-US" dirty="0" smtClean="0"/>
              <a:t>Transition from feudalism to industrialism</a:t>
            </a:r>
          </a:p>
          <a:p>
            <a:r>
              <a:rPr lang="en-US" dirty="0" smtClean="0"/>
              <a:t>Structural changes in society- migration and urbanism</a:t>
            </a:r>
          </a:p>
        </p:txBody>
      </p:sp>
      <p:sp>
        <p:nvSpPr>
          <p:cNvPr id="3" name="Title 2"/>
          <p:cNvSpPr>
            <a:spLocks noGrp="1"/>
          </p:cNvSpPr>
          <p:nvPr>
            <p:ph type="title"/>
          </p:nvPr>
        </p:nvSpPr>
        <p:spPr/>
        <p:txBody>
          <a:bodyPr>
            <a:normAutofit fontScale="90000"/>
          </a:bodyPr>
          <a:lstStyle/>
          <a:p>
            <a:r>
              <a:rPr lang="en-US" dirty="0" smtClean="0"/>
              <a:t>Social, Economic, and Political factors of emergence of sociology</a:t>
            </a:r>
            <a:endParaRPr lang="en-US" dirty="0"/>
          </a:p>
        </p:txBody>
      </p:sp>
    </p:spTree>
    <p:extLst>
      <p:ext uri="{BB962C8B-B14F-4D97-AF65-F5344CB8AC3E}">
        <p14:creationId xmlns:p14="http://schemas.microsoft.com/office/powerpoint/2010/main" val="421834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Industrial revolution increased the material wealth of humanity, especially among the nations of the west. </a:t>
            </a:r>
          </a:p>
          <a:p>
            <a:r>
              <a:rPr lang="en-US" dirty="0" smtClean="0"/>
              <a:t>It increased longevity and accelerated the growth of the middle class.</a:t>
            </a:r>
          </a:p>
          <a:p>
            <a:r>
              <a:rPr lang="en-US" dirty="0" smtClean="0"/>
              <a:t>It helped create the modern world view that through the proper use of science and technology, a more fruitful quality of life could be achieved.</a:t>
            </a:r>
            <a:endParaRPr lang="en-US" dirty="0"/>
          </a:p>
        </p:txBody>
      </p:sp>
      <p:sp>
        <p:nvSpPr>
          <p:cNvPr id="3" name="Title 2"/>
          <p:cNvSpPr>
            <a:spLocks noGrp="1"/>
          </p:cNvSpPr>
          <p:nvPr>
            <p:ph type="title"/>
          </p:nvPr>
        </p:nvSpPr>
        <p:spPr/>
        <p:txBody>
          <a:bodyPr/>
          <a:lstStyle/>
          <a:p>
            <a:r>
              <a:rPr lang="en-US" dirty="0" smtClean="0"/>
              <a:t>Continuum</a:t>
            </a:r>
            <a:endParaRPr lang="en-US" dirty="0"/>
          </a:p>
        </p:txBody>
      </p:sp>
    </p:spTree>
    <p:extLst>
      <p:ext uri="{BB962C8B-B14F-4D97-AF65-F5344CB8AC3E}">
        <p14:creationId xmlns:p14="http://schemas.microsoft.com/office/powerpoint/2010/main" val="172402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three estates</a:t>
            </a:r>
          </a:p>
          <a:p>
            <a:pPr marL="301943" lvl="1" indent="0">
              <a:buNone/>
            </a:pPr>
            <a:r>
              <a:rPr lang="en-US" dirty="0"/>
              <a:t>Before the revolution the French people were divided into three groups:</a:t>
            </a:r>
          </a:p>
          <a:p>
            <a:pPr lvl="2"/>
            <a:r>
              <a:rPr lang="en-US" dirty="0"/>
              <a:t>The first estate: The Clergy</a:t>
            </a:r>
          </a:p>
          <a:p>
            <a:pPr lvl="2"/>
            <a:r>
              <a:rPr lang="en-US" dirty="0"/>
              <a:t>The second estate: The Nobility</a:t>
            </a:r>
          </a:p>
          <a:p>
            <a:pPr lvl="2"/>
            <a:r>
              <a:rPr lang="en-US" dirty="0"/>
              <a:t>The third estate: The Common people (bourgeoisie, urban workers, and peasants)</a:t>
            </a:r>
            <a:r>
              <a:rPr lang="en-US" dirty="0" smtClean="0"/>
              <a:t>.</a:t>
            </a:r>
          </a:p>
          <a:p>
            <a:r>
              <a:rPr lang="en-US" dirty="0" smtClean="0"/>
              <a:t>Legally the first two estates enjoyed many privileges, particularly exemption from most taxation.</a:t>
            </a:r>
          </a:p>
        </p:txBody>
      </p:sp>
      <p:sp>
        <p:nvSpPr>
          <p:cNvPr id="3" name="Title 2"/>
          <p:cNvSpPr>
            <a:spLocks noGrp="1"/>
          </p:cNvSpPr>
          <p:nvPr>
            <p:ph type="title"/>
          </p:nvPr>
        </p:nvSpPr>
        <p:spPr/>
        <p:txBody>
          <a:bodyPr/>
          <a:lstStyle/>
          <a:p>
            <a:r>
              <a:rPr lang="en-US" dirty="0" smtClean="0"/>
              <a:t>The French Revolution</a:t>
            </a:r>
            <a:endParaRPr lang="en-US" dirty="0"/>
          </a:p>
        </p:txBody>
      </p:sp>
    </p:spTree>
    <p:extLst>
      <p:ext uri="{BB962C8B-B14F-4D97-AF65-F5344CB8AC3E}">
        <p14:creationId xmlns:p14="http://schemas.microsoft.com/office/powerpoint/2010/main" val="2741329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first estate was of Catholic Church officials.</a:t>
            </a:r>
          </a:p>
          <a:p>
            <a:r>
              <a:rPr lang="en-US" dirty="0" smtClean="0"/>
              <a:t>The second state was of Nobility with the exception of a few liberals, the nobility wanted greater political influence for themselves.</a:t>
            </a:r>
          </a:p>
          <a:p>
            <a:r>
              <a:rPr lang="en-US" dirty="0" smtClean="0"/>
              <a:t>The third estate bore the entire burden of tax.</a:t>
            </a:r>
          </a:p>
          <a:p>
            <a:pPr lvl="1"/>
            <a:r>
              <a:rPr lang="en-US" dirty="0" smtClean="0"/>
              <a:t>Tithe- 1/10</a:t>
            </a:r>
            <a:r>
              <a:rPr lang="en-US" baseline="30000" dirty="0" smtClean="0"/>
              <a:t>th</a:t>
            </a:r>
            <a:r>
              <a:rPr lang="en-US" dirty="0" smtClean="0"/>
              <a:t> of the agricultural produce and</a:t>
            </a:r>
          </a:p>
          <a:p>
            <a:pPr lvl="1"/>
            <a:r>
              <a:rPr lang="en-US" dirty="0" err="1" smtClean="0"/>
              <a:t>Taille</a:t>
            </a:r>
            <a:r>
              <a:rPr lang="en-US" dirty="0" smtClean="0"/>
              <a:t>- Tax paid to the state.</a:t>
            </a:r>
            <a:endParaRPr lang="en-US" dirty="0"/>
          </a:p>
        </p:txBody>
      </p:sp>
      <p:sp>
        <p:nvSpPr>
          <p:cNvPr id="3" name="Title 2"/>
          <p:cNvSpPr>
            <a:spLocks noGrp="1"/>
          </p:cNvSpPr>
          <p:nvPr>
            <p:ph type="title"/>
          </p:nvPr>
        </p:nvSpPr>
        <p:spPr/>
        <p:txBody>
          <a:bodyPr/>
          <a:lstStyle/>
          <a:p>
            <a:r>
              <a:rPr lang="en-US" dirty="0" smtClean="0"/>
              <a:t>The Three Estates</a:t>
            </a:r>
            <a:endParaRPr lang="en-US" dirty="0"/>
          </a:p>
        </p:txBody>
      </p:sp>
    </p:spTree>
    <p:extLst>
      <p:ext uri="{BB962C8B-B14F-4D97-AF65-F5344CB8AC3E}">
        <p14:creationId xmlns:p14="http://schemas.microsoft.com/office/powerpoint/2010/main" val="336785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74533"/>
          </a:xfrm>
        </p:spPr>
        <p:txBody>
          <a:bodyPr>
            <a:normAutofit fontScale="92500" lnSpcReduction="10000"/>
          </a:bodyPr>
          <a:lstStyle/>
          <a:p>
            <a:r>
              <a:rPr lang="en-US" dirty="0" smtClean="0"/>
              <a:t>During the French revolution that began in 1789, France’s class system changed dramatically. Aristocrats suddenly lost their money and status, while peasants, who had been at the bottom of the social ladder, rose to more powerful and influential positions.</a:t>
            </a:r>
          </a:p>
          <a:p>
            <a:r>
              <a:rPr lang="en-US" dirty="0"/>
              <a:t>In the case of sociology this central core, the nucleus of all its speculation, is the concept of social group; and </a:t>
            </a:r>
            <a:r>
              <a:rPr lang="en-US" dirty="0" smtClean="0"/>
              <a:t>any investigation </a:t>
            </a:r>
            <a:r>
              <a:rPr lang="en-US" dirty="0"/>
              <a:t>of the origins of systematic sociology is at bottom an inquiry into the social and intellectual conditions which resulted in the appearance of this concept .</a:t>
            </a:r>
          </a:p>
        </p:txBody>
      </p:sp>
      <p:sp>
        <p:nvSpPr>
          <p:cNvPr id="3" name="Title 2"/>
          <p:cNvSpPr>
            <a:spLocks noGrp="1"/>
          </p:cNvSpPr>
          <p:nvPr>
            <p:ph type="title"/>
          </p:nvPr>
        </p:nvSpPr>
        <p:spPr/>
        <p:txBody>
          <a:bodyPr/>
          <a:lstStyle/>
          <a:p>
            <a:r>
              <a:rPr lang="en-US" dirty="0" smtClean="0"/>
              <a:t>Revolution</a:t>
            </a:r>
            <a:endParaRPr lang="en-US" dirty="0"/>
          </a:p>
        </p:txBody>
      </p:sp>
    </p:spTree>
    <p:extLst>
      <p:ext uri="{BB962C8B-B14F-4D97-AF65-F5344CB8AC3E}">
        <p14:creationId xmlns:p14="http://schemas.microsoft.com/office/powerpoint/2010/main" val="339306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366</TotalTime>
  <Words>1380</Words>
  <Application>Microsoft Macintosh PowerPoint</Application>
  <PresentationFormat>On-screen Show (4:3)</PresentationFormat>
  <Paragraphs>124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Emergence of Sociology</vt:lpstr>
      <vt:lpstr>Origin of term ‘Sociology’</vt:lpstr>
      <vt:lpstr>Emergence of Sociology in West</vt:lpstr>
      <vt:lpstr>Continuum</vt:lpstr>
      <vt:lpstr>Social, Economic, and Political factors of emergence of sociology</vt:lpstr>
      <vt:lpstr>Continuum</vt:lpstr>
      <vt:lpstr>The French Revolution</vt:lpstr>
      <vt:lpstr>The Three Estates</vt:lpstr>
      <vt:lpstr>Revolution</vt:lpstr>
      <vt:lpstr>Industrial Revolution</vt:lpstr>
      <vt:lpstr>Major changes during Industrial Revolution</vt:lpstr>
      <vt:lpstr>Intellectual sources: Enlightenment</vt:lpstr>
      <vt:lpstr>Continuum</vt:lpstr>
      <vt:lpstr>Enlightenment Thinkers</vt:lpstr>
      <vt:lpstr>Scientific Revolution</vt:lpstr>
      <vt:lpstr>Philosophy of history</vt:lpstr>
      <vt:lpstr>Continuum</vt:lpstr>
      <vt:lpstr>Political Philosophy</vt:lpstr>
      <vt:lpstr>Emergence of Sociology in India</vt:lpstr>
      <vt:lpstr>Continuum</vt:lpstr>
      <vt:lpstr>Prominent Thinkers</vt:lpstr>
      <vt:lpstr>Reference</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Emergence of Sociology</dc:title>
  <dc:creator>SHANDAR ABBAS</dc:creator>
  <cp:lastModifiedBy>SHANDAR ABBAS</cp:lastModifiedBy>
  <cp:revision>93</cp:revision>
  <dcterms:created xsi:type="dcterms:W3CDTF">2020-07-02T14:49:36Z</dcterms:created>
  <dcterms:modified xsi:type="dcterms:W3CDTF">2020-08-10T17:19:18Z</dcterms:modified>
</cp:coreProperties>
</file>